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2" r:id="rId6"/>
    <p:sldId id="263" r:id="rId7"/>
    <p:sldId id="265" r:id="rId8"/>
    <p:sldId id="264" r:id="rId9"/>
    <p:sldId id="260" r:id="rId10"/>
    <p:sldId id="261"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2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A58AB-9F51-4278-B598-C67F6ED1C9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2C3DB00-4A42-4441-AE98-DBFE7D7CD4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846CD4B-916B-4088-8616-D24F2BAC9FC0}"/>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5" name="Footer Placeholder 4">
            <a:extLst>
              <a:ext uri="{FF2B5EF4-FFF2-40B4-BE49-F238E27FC236}">
                <a16:creationId xmlns:a16="http://schemas.microsoft.com/office/drawing/2014/main" id="{CA3A6EB2-9A57-41FF-BE02-558FAA10DF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D32561-EE22-45F3-A290-92293446B74B}"/>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3733363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6F5BA-C0E2-4383-9FA8-0BCCF2D9B4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2CAE53C-34DC-4934-BCC5-B668F09FCC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9C6498-6E8F-4269-8C5F-A5F2ACE90556}"/>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5" name="Footer Placeholder 4">
            <a:extLst>
              <a:ext uri="{FF2B5EF4-FFF2-40B4-BE49-F238E27FC236}">
                <a16:creationId xmlns:a16="http://schemas.microsoft.com/office/drawing/2014/main" id="{63DB98B9-0545-4C03-A409-83E39090F8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41AB55-3D85-4E6F-B921-F5BAD6749BD7}"/>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4066063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F7DC47-BEE0-4F0E-8001-02EC3DBE1E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BC5D80E-DBB3-4B26-BE16-5377749A0E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82BAC8-055D-4E23-9C53-17B1CF7CED9F}"/>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5" name="Footer Placeholder 4">
            <a:extLst>
              <a:ext uri="{FF2B5EF4-FFF2-40B4-BE49-F238E27FC236}">
                <a16:creationId xmlns:a16="http://schemas.microsoft.com/office/drawing/2014/main" id="{744FB38A-3DC2-48F7-AC3F-EE641450A7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36163-0540-4A52-AF5B-0B4879ADFFF4}"/>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332593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9F40C-C272-43E1-88BB-D642A82678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E827E2-4362-48D7-ACFC-03AFED3255D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CA52F5-1C2A-4754-80E9-6D9D9B8D0B18}"/>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5" name="Footer Placeholder 4">
            <a:extLst>
              <a:ext uri="{FF2B5EF4-FFF2-40B4-BE49-F238E27FC236}">
                <a16:creationId xmlns:a16="http://schemas.microsoft.com/office/drawing/2014/main" id="{3DFE2A09-9397-4E91-8F8B-604CC8B5D1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C65910-3ED9-41D6-868D-D7C0537E03FF}"/>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333073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37EC7-62CB-4D4E-9B83-61A56B70B8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B4E285-71F2-45C9-815D-D18806CDF7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632C8F3-4ABC-4F3F-82D4-49269AF66764}"/>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5" name="Footer Placeholder 4">
            <a:extLst>
              <a:ext uri="{FF2B5EF4-FFF2-40B4-BE49-F238E27FC236}">
                <a16:creationId xmlns:a16="http://schemas.microsoft.com/office/drawing/2014/main" id="{F76594FF-5A20-40A2-A6E5-F96C5DB3F8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53811A-2A4A-4C65-B9FA-2681C94032FC}"/>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3019175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AB048-8B5F-4DE7-8A3A-2FA5A10866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328752-3DFD-49F5-A7CF-52BCC1418F4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852E17-5134-41A6-99F0-6856BB42376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0FFBEF1-7F62-4215-A2BC-778874A42E90}"/>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6" name="Footer Placeholder 5">
            <a:extLst>
              <a:ext uri="{FF2B5EF4-FFF2-40B4-BE49-F238E27FC236}">
                <a16:creationId xmlns:a16="http://schemas.microsoft.com/office/drawing/2014/main" id="{5F7A74C2-396C-4910-B09E-DF25B17134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336325-9888-4F50-AC36-C9FF13860823}"/>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1868330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C248-7D25-444D-B06B-AAFAFA401A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E866F9-9D6F-4E54-BE4C-7B4C97788B7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5735A7A-EB3C-4AA8-906C-ED4C1EBEC8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6E86D0-4B62-4E52-99C2-077B04E450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3885F0A-2AA5-4314-AB8E-D2B9B7124FA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F0593E-71DE-410E-BB3F-3EC90060EC08}"/>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8" name="Footer Placeholder 7">
            <a:extLst>
              <a:ext uri="{FF2B5EF4-FFF2-40B4-BE49-F238E27FC236}">
                <a16:creationId xmlns:a16="http://schemas.microsoft.com/office/drawing/2014/main" id="{5DB2845D-D6F2-472D-8CE8-E22290AD9A5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A5BD878-FE05-4882-B5B4-07CDBC57BC96}"/>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2106016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093C5-15CE-47E3-B97F-7F1F0BFAB76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87AE31-B79C-4815-B518-33355EB50743}"/>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4" name="Footer Placeholder 3">
            <a:extLst>
              <a:ext uri="{FF2B5EF4-FFF2-40B4-BE49-F238E27FC236}">
                <a16:creationId xmlns:a16="http://schemas.microsoft.com/office/drawing/2014/main" id="{27157940-B978-4139-B012-7AD08EA752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11BEDDD-1610-402D-8DB7-3A025DCFD864}"/>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6552234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C067CE-0510-4754-9254-C5A0F804C9DB}"/>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3" name="Footer Placeholder 2">
            <a:extLst>
              <a:ext uri="{FF2B5EF4-FFF2-40B4-BE49-F238E27FC236}">
                <a16:creationId xmlns:a16="http://schemas.microsoft.com/office/drawing/2014/main" id="{869FD04E-28CE-4379-862F-14F9C265425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E6A51D1-D00C-480B-BDD2-8FE33370507C}"/>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10864013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31347-0B98-46F5-8801-0095FF3AED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847DBB-5C2E-4726-9057-3B39925BBC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A838F3-B9F0-4F83-88EE-83D31A4496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5D7B7E7-532B-4DB5-B266-78CF293AE2CE}"/>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6" name="Footer Placeholder 5">
            <a:extLst>
              <a:ext uri="{FF2B5EF4-FFF2-40B4-BE49-F238E27FC236}">
                <a16:creationId xmlns:a16="http://schemas.microsoft.com/office/drawing/2014/main" id="{4DD5D01B-7A0C-453B-9183-1B37AABAA7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D79EFE-CCCF-4D99-B6C2-890E504BA6E2}"/>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2344991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6F9A5-2F71-4E2A-8ED4-E7E0DDBD8C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42672D-8576-471F-8892-9821ECCD08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C56F1C-FE5F-4135-A075-BE1852179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17BA05-FFEB-44BF-8B3D-CB09291CDB98}"/>
              </a:ext>
            </a:extLst>
          </p:cNvPr>
          <p:cNvSpPr>
            <a:spLocks noGrp="1"/>
          </p:cNvSpPr>
          <p:nvPr>
            <p:ph type="dt" sz="half" idx="10"/>
          </p:nvPr>
        </p:nvSpPr>
        <p:spPr/>
        <p:txBody>
          <a:bodyPr/>
          <a:lstStyle/>
          <a:p>
            <a:fld id="{067E2C7A-A7D4-4ACC-BF98-00ACD51F37CA}" type="datetimeFigureOut">
              <a:rPr lang="en-US" smtClean="0"/>
              <a:t>9/10/2018</a:t>
            </a:fld>
            <a:endParaRPr lang="en-US"/>
          </a:p>
        </p:txBody>
      </p:sp>
      <p:sp>
        <p:nvSpPr>
          <p:cNvPr id="6" name="Footer Placeholder 5">
            <a:extLst>
              <a:ext uri="{FF2B5EF4-FFF2-40B4-BE49-F238E27FC236}">
                <a16:creationId xmlns:a16="http://schemas.microsoft.com/office/drawing/2014/main" id="{9D385503-7C69-4F88-A344-681FB09639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795331-D291-43B6-BB5A-50CBE3AD857F}"/>
              </a:ext>
            </a:extLst>
          </p:cNvPr>
          <p:cNvSpPr>
            <a:spLocks noGrp="1"/>
          </p:cNvSpPr>
          <p:nvPr>
            <p:ph type="sldNum" sz="quarter" idx="12"/>
          </p:nvPr>
        </p:nvSpPr>
        <p:spPr/>
        <p:txBody>
          <a:bodyPr/>
          <a:lstStyle/>
          <a:p>
            <a:fld id="{4969CF4B-25B1-4A73-9DA1-66C591BBC3BC}" type="slidenum">
              <a:rPr lang="en-US" smtClean="0"/>
              <a:t>‹#›</a:t>
            </a:fld>
            <a:endParaRPr lang="en-US"/>
          </a:p>
        </p:txBody>
      </p:sp>
    </p:spTree>
    <p:extLst>
      <p:ext uri="{BB962C8B-B14F-4D97-AF65-F5344CB8AC3E}">
        <p14:creationId xmlns:p14="http://schemas.microsoft.com/office/powerpoint/2010/main" val="1678650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3EC091-16DF-42F6-ABF2-3C7B60A85A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49902E-BE34-4CAD-B089-D291A04359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7C706-BD0B-41BC-9E37-82642A39CC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E2C7A-A7D4-4ACC-BF98-00ACD51F37CA}" type="datetimeFigureOut">
              <a:rPr lang="en-US" smtClean="0"/>
              <a:t>9/10/2018</a:t>
            </a:fld>
            <a:endParaRPr lang="en-US"/>
          </a:p>
        </p:txBody>
      </p:sp>
      <p:sp>
        <p:nvSpPr>
          <p:cNvPr id="5" name="Footer Placeholder 4">
            <a:extLst>
              <a:ext uri="{FF2B5EF4-FFF2-40B4-BE49-F238E27FC236}">
                <a16:creationId xmlns:a16="http://schemas.microsoft.com/office/drawing/2014/main" id="{76760642-BBFB-4A9A-B653-95AFC1698F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782872-415F-4AF6-AF1A-D3070973DC0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69CF4B-25B1-4A73-9DA1-66C591BBC3BC}" type="slidenum">
              <a:rPr lang="en-US" smtClean="0"/>
              <a:t>‹#›</a:t>
            </a:fld>
            <a:endParaRPr lang="en-US"/>
          </a:p>
        </p:txBody>
      </p:sp>
    </p:spTree>
    <p:extLst>
      <p:ext uri="{BB962C8B-B14F-4D97-AF65-F5344CB8AC3E}">
        <p14:creationId xmlns:p14="http://schemas.microsoft.com/office/powerpoint/2010/main" val="2752383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1095B1-CF9B-44C4-96AC-18FC23FEF1C3}"/>
              </a:ext>
            </a:extLst>
          </p:cNvPr>
          <p:cNvPicPr>
            <a:picLocks noChangeAspect="1"/>
          </p:cNvPicPr>
          <p:nvPr/>
        </p:nvPicPr>
        <p:blipFill>
          <a:blip r:embed="rId2"/>
          <a:stretch>
            <a:fillRect/>
          </a:stretch>
        </p:blipFill>
        <p:spPr>
          <a:xfrm>
            <a:off x="983975" y="47625"/>
            <a:ext cx="9764988" cy="6762750"/>
          </a:xfrm>
          <a:prstGeom prst="rect">
            <a:avLst/>
          </a:prstGeom>
        </p:spPr>
      </p:pic>
    </p:spTree>
    <p:extLst>
      <p:ext uri="{BB962C8B-B14F-4D97-AF65-F5344CB8AC3E}">
        <p14:creationId xmlns:p14="http://schemas.microsoft.com/office/powerpoint/2010/main" val="682064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3275E3-61FF-4881-8684-CFF9131568A1}"/>
              </a:ext>
            </a:extLst>
          </p:cNvPr>
          <p:cNvSpPr>
            <a:spLocks noGrp="1"/>
          </p:cNvSpPr>
          <p:nvPr>
            <p:ph type="title"/>
          </p:nvPr>
        </p:nvSpPr>
        <p:spPr/>
        <p:txBody>
          <a:bodyPr/>
          <a:lstStyle/>
          <a:p>
            <a:r>
              <a:rPr lang="en-US" dirty="0"/>
              <a:t>Advantages for the Development Team </a:t>
            </a:r>
            <a:br>
              <a:rPr lang="en-US" dirty="0"/>
            </a:br>
            <a:endParaRPr lang="en-US" dirty="0"/>
          </a:p>
        </p:txBody>
      </p:sp>
      <p:sp>
        <p:nvSpPr>
          <p:cNvPr id="5" name="Content Placeholder 4">
            <a:extLst>
              <a:ext uri="{FF2B5EF4-FFF2-40B4-BE49-F238E27FC236}">
                <a16:creationId xmlns:a16="http://schemas.microsoft.com/office/drawing/2014/main" id="{0C0888C2-1867-4402-8C3F-84D297DE180C}"/>
              </a:ext>
            </a:extLst>
          </p:cNvPr>
          <p:cNvSpPr>
            <a:spLocks noGrp="1"/>
          </p:cNvSpPr>
          <p:nvPr>
            <p:ph idx="1"/>
          </p:nvPr>
        </p:nvSpPr>
        <p:spPr/>
        <p:txBody>
          <a:bodyPr/>
          <a:lstStyle/>
          <a:p>
            <a:r>
              <a:rPr lang="en-US" dirty="0"/>
              <a:t>Full control over the execution environment of the application. This includes the necessary infrastructure like the JRE, the application server, VM arguments and other environment variables the application needs to run. The infrastructure can be changed easily and independently by the development team, because they don’t have to wait for the operations team to change the environment</a:t>
            </a:r>
          </a:p>
        </p:txBody>
      </p:sp>
    </p:spTree>
    <p:extLst>
      <p:ext uri="{BB962C8B-B14F-4D97-AF65-F5344CB8AC3E}">
        <p14:creationId xmlns:p14="http://schemas.microsoft.com/office/powerpoint/2010/main" val="286806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B23399-29A9-49CB-BF99-EA55415562E3}"/>
              </a:ext>
            </a:extLst>
          </p:cNvPr>
          <p:cNvPicPr>
            <a:picLocks noChangeAspect="1"/>
          </p:cNvPicPr>
          <p:nvPr/>
        </p:nvPicPr>
        <p:blipFill>
          <a:blip r:embed="rId2"/>
          <a:stretch>
            <a:fillRect/>
          </a:stretch>
        </p:blipFill>
        <p:spPr>
          <a:xfrm>
            <a:off x="3590925" y="338137"/>
            <a:ext cx="5010150" cy="6181725"/>
          </a:xfrm>
          <a:prstGeom prst="rect">
            <a:avLst/>
          </a:prstGeom>
        </p:spPr>
      </p:pic>
    </p:spTree>
    <p:extLst>
      <p:ext uri="{BB962C8B-B14F-4D97-AF65-F5344CB8AC3E}">
        <p14:creationId xmlns:p14="http://schemas.microsoft.com/office/powerpoint/2010/main" val="98304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3F5BE4-6B1B-43E9-B0EF-E3F3DC7FFB39}"/>
              </a:ext>
            </a:extLst>
          </p:cNvPr>
          <p:cNvPicPr>
            <a:picLocks noChangeAspect="1"/>
          </p:cNvPicPr>
          <p:nvPr/>
        </p:nvPicPr>
        <p:blipFill>
          <a:blip r:embed="rId2"/>
          <a:stretch>
            <a:fillRect/>
          </a:stretch>
        </p:blipFill>
        <p:spPr>
          <a:xfrm>
            <a:off x="616226" y="964096"/>
            <a:ext cx="11009036" cy="3284054"/>
          </a:xfrm>
          <a:prstGeom prst="rect">
            <a:avLst/>
          </a:prstGeom>
        </p:spPr>
      </p:pic>
    </p:spTree>
    <p:extLst>
      <p:ext uri="{BB962C8B-B14F-4D97-AF65-F5344CB8AC3E}">
        <p14:creationId xmlns:p14="http://schemas.microsoft.com/office/powerpoint/2010/main" val="2595884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D4BB52-49E3-4A68-91FF-7F96617C18B0}"/>
              </a:ext>
            </a:extLst>
          </p:cNvPr>
          <p:cNvPicPr>
            <a:picLocks noChangeAspect="1"/>
          </p:cNvPicPr>
          <p:nvPr/>
        </p:nvPicPr>
        <p:blipFill>
          <a:blip r:embed="rId2"/>
          <a:stretch>
            <a:fillRect/>
          </a:stretch>
        </p:blipFill>
        <p:spPr>
          <a:xfrm>
            <a:off x="123825" y="785812"/>
            <a:ext cx="11944350" cy="5286375"/>
          </a:xfrm>
          <a:prstGeom prst="rect">
            <a:avLst/>
          </a:prstGeom>
        </p:spPr>
      </p:pic>
    </p:spTree>
    <p:extLst>
      <p:ext uri="{BB962C8B-B14F-4D97-AF65-F5344CB8AC3E}">
        <p14:creationId xmlns:p14="http://schemas.microsoft.com/office/powerpoint/2010/main" val="41486623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3FB427-8197-4629-A177-806A0623059A}"/>
              </a:ext>
            </a:extLst>
          </p:cNvPr>
          <p:cNvPicPr>
            <a:picLocks noChangeAspect="1"/>
          </p:cNvPicPr>
          <p:nvPr/>
        </p:nvPicPr>
        <p:blipFill>
          <a:blip r:embed="rId2"/>
          <a:stretch>
            <a:fillRect/>
          </a:stretch>
        </p:blipFill>
        <p:spPr>
          <a:xfrm>
            <a:off x="57150" y="704850"/>
            <a:ext cx="12077700" cy="5448300"/>
          </a:xfrm>
          <a:prstGeom prst="rect">
            <a:avLst/>
          </a:prstGeom>
        </p:spPr>
      </p:pic>
    </p:spTree>
    <p:extLst>
      <p:ext uri="{BB962C8B-B14F-4D97-AF65-F5344CB8AC3E}">
        <p14:creationId xmlns:p14="http://schemas.microsoft.com/office/powerpoint/2010/main" val="453681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227D4A-D6C8-4EFD-9ACB-708AF7806C9B}"/>
              </a:ext>
            </a:extLst>
          </p:cNvPr>
          <p:cNvPicPr>
            <a:picLocks noChangeAspect="1"/>
          </p:cNvPicPr>
          <p:nvPr/>
        </p:nvPicPr>
        <p:blipFill>
          <a:blip r:embed="rId2"/>
          <a:stretch>
            <a:fillRect/>
          </a:stretch>
        </p:blipFill>
        <p:spPr>
          <a:xfrm>
            <a:off x="285750" y="862012"/>
            <a:ext cx="11620500" cy="5133975"/>
          </a:xfrm>
          <a:prstGeom prst="rect">
            <a:avLst/>
          </a:prstGeom>
        </p:spPr>
      </p:pic>
    </p:spTree>
    <p:extLst>
      <p:ext uri="{BB962C8B-B14F-4D97-AF65-F5344CB8AC3E}">
        <p14:creationId xmlns:p14="http://schemas.microsoft.com/office/powerpoint/2010/main" val="2607625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39523C3-22E7-40DB-9799-6DB63D297942}"/>
              </a:ext>
            </a:extLst>
          </p:cNvPr>
          <p:cNvPicPr>
            <a:picLocks noChangeAspect="1"/>
          </p:cNvPicPr>
          <p:nvPr/>
        </p:nvPicPr>
        <p:blipFill>
          <a:blip r:embed="rId2"/>
          <a:stretch>
            <a:fillRect/>
          </a:stretch>
        </p:blipFill>
        <p:spPr>
          <a:xfrm>
            <a:off x="1172818" y="1304925"/>
            <a:ext cx="9395170" cy="4248150"/>
          </a:xfrm>
          <a:prstGeom prst="rect">
            <a:avLst/>
          </a:prstGeom>
        </p:spPr>
      </p:pic>
    </p:spTree>
    <p:extLst>
      <p:ext uri="{BB962C8B-B14F-4D97-AF65-F5344CB8AC3E}">
        <p14:creationId xmlns:p14="http://schemas.microsoft.com/office/powerpoint/2010/main" val="12344135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09E17D-55FA-4593-A998-2FDEA0C1064A}"/>
              </a:ext>
            </a:extLst>
          </p:cNvPr>
          <p:cNvPicPr>
            <a:picLocks noChangeAspect="1"/>
          </p:cNvPicPr>
          <p:nvPr/>
        </p:nvPicPr>
        <p:blipFill>
          <a:blip r:embed="rId2"/>
          <a:stretch>
            <a:fillRect/>
          </a:stretch>
        </p:blipFill>
        <p:spPr>
          <a:xfrm>
            <a:off x="1552575" y="1266825"/>
            <a:ext cx="9086850" cy="4324350"/>
          </a:xfrm>
          <a:prstGeom prst="rect">
            <a:avLst/>
          </a:prstGeom>
        </p:spPr>
      </p:pic>
    </p:spTree>
    <p:extLst>
      <p:ext uri="{BB962C8B-B14F-4D97-AF65-F5344CB8AC3E}">
        <p14:creationId xmlns:p14="http://schemas.microsoft.com/office/powerpoint/2010/main" val="1063091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F16CDA2-1A09-4684-9670-F7837FF50D94}"/>
              </a:ext>
            </a:extLst>
          </p:cNvPr>
          <p:cNvPicPr>
            <a:picLocks noChangeAspect="1"/>
          </p:cNvPicPr>
          <p:nvPr/>
        </p:nvPicPr>
        <p:blipFill>
          <a:blip r:embed="rId2"/>
          <a:stretch>
            <a:fillRect/>
          </a:stretch>
        </p:blipFill>
        <p:spPr>
          <a:xfrm>
            <a:off x="1804987" y="1347787"/>
            <a:ext cx="8582025" cy="4162425"/>
          </a:xfrm>
          <a:prstGeom prst="rect">
            <a:avLst/>
          </a:prstGeom>
        </p:spPr>
      </p:pic>
    </p:spTree>
    <p:extLst>
      <p:ext uri="{BB962C8B-B14F-4D97-AF65-F5344CB8AC3E}">
        <p14:creationId xmlns:p14="http://schemas.microsoft.com/office/powerpoint/2010/main" val="973431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DABB9F-BBC1-4E5E-947A-B1BFA397E843}"/>
              </a:ext>
            </a:extLst>
          </p:cNvPr>
          <p:cNvPicPr>
            <a:picLocks noChangeAspect="1"/>
          </p:cNvPicPr>
          <p:nvPr/>
        </p:nvPicPr>
        <p:blipFill>
          <a:blip r:embed="rId2"/>
          <a:stretch>
            <a:fillRect/>
          </a:stretch>
        </p:blipFill>
        <p:spPr>
          <a:xfrm>
            <a:off x="1083365" y="1223962"/>
            <a:ext cx="9456047" cy="4410075"/>
          </a:xfrm>
          <a:prstGeom prst="rect">
            <a:avLst/>
          </a:prstGeom>
        </p:spPr>
      </p:pic>
    </p:spTree>
    <p:extLst>
      <p:ext uri="{BB962C8B-B14F-4D97-AF65-F5344CB8AC3E}">
        <p14:creationId xmlns:p14="http://schemas.microsoft.com/office/powerpoint/2010/main" val="908037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B31F92-BB94-4045-B0E7-1FBA9BAAE067}"/>
              </a:ext>
            </a:extLst>
          </p:cNvPr>
          <p:cNvPicPr>
            <a:picLocks noChangeAspect="1"/>
          </p:cNvPicPr>
          <p:nvPr/>
        </p:nvPicPr>
        <p:blipFill>
          <a:blip r:embed="rId2"/>
          <a:stretch>
            <a:fillRect/>
          </a:stretch>
        </p:blipFill>
        <p:spPr>
          <a:xfrm>
            <a:off x="800100" y="661987"/>
            <a:ext cx="10591800" cy="5534025"/>
          </a:xfrm>
          <a:prstGeom prst="rect">
            <a:avLst/>
          </a:prstGeom>
        </p:spPr>
      </p:pic>
    </p:spTree>
    <p:extLst>
      <p:ext uri="{BB962C8B-B14F-4D97-AF65-F5344CB8AC3E}">
        <p14:creationId xmlns:p14="http://schemas.microsoft.com/office/powerpoint/2010/main" val="1403571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3746E2-10F5-462C-BD45-286A57048E66}"/>
              </a:ext>
            </a:extLst>
          </p:cNvPr>
          <p:cNvPicPr>
            <a:picLocks noChangeAspect="1"/>
          </p:cNvPicPr>
          <p:nvPr/>
        </p:nvPicPr>
        <p:blipFill>
          <a:blip r:embed="rId2"/>
          <a:stretch>
            <a:fillRect/>
          </a:stretch>
        </p:blipFill>
        <p:spPr>
          <a:xfrm>
            <a:off x="745435" y="1323975"/>
            <a:ext cx="9808265" cy="4210050"/>
          </a:xfrm>
          <a:prstGeom prst="rect">
            <a:avLst/>
          </a:prstGeom>
        </p:spPr>
      </p:pic>
    </p:spTree>
    <p:extLst>
      <p:ext uri="{BB962C8B-B14F-4D97-AF65-F5344CB8AC3E}">
        <p14:creationId xmlns:p14="http://schemas.microsoft.com/office/powerpoint/2010/main" val="20717988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E18474-61FA-4759-ABEA-47D109B68CF1}"/>
              </a:ext>
            </a:extLst>
          </p:cNvPr>
          <p:cNvPicPr>
            <a:picLocks noChangeAspect="1"/>
          </p:cNvPicPr>
          <p:nvPr/>
        </p:nvPicPr>
        <p:blipFill>
          <a:blip r:embed="rId2"/>
          <a:stretch>
            <a:fillRect/>
          </a:stretch>
        </p:blipFill>
        <p:spPr>
          <a:xfrm>
            <a:off x="1485900" y="1552575"/>
            <a:ext cx="9220200" cy="3752850"/>
          </a:xfrm>
          <a:prstGeom prst="rect">
            <a:avLst/>
          </a:prstGeom>
        </p:spPr>
      </p:pic>
    </p:spTree>
    <p:extLst>
      <p:ext uri="{BB962C8B-B14F-4D97-AF65-F5344CB8AC3E}">
        <p14:creationId xmlns:p14="http://schemas.microsoft.com/office/powerpoint/2010/main" val="776507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599AA-C80B-410B-B41D-355F2320DC1D}"/>
              </a:ext>
            </a:extLst>
          </p:cNvPr>
          <p:cNvPicPr>
            <a:picLocks noChangeAspect="1"/>
          </p:cNvPicPr>
          <p:nvPr/>
        </p:nvPicPr>
        <p:blipFill>
          <a:blip r:embed="rId2"/>
          <a:stretch>
            <a:fillRect/>
          </a:stretch>
        </p:blipFill>
        <p:spPr>
          <a:xfrm>
            <a:off x="1381539" y="1576387"/>
            <a:ext cx="9400128" cy="4108796"/>
          </a:xfrm>
          <a:prstGeom prst="rect">
            <a:avLst/>
          </a:prstGeom>
        </p:spPr>
      </p:pic>
    </p:spTree>
    <p:extLst>
      <p:ext uri="{BB962C8B-B14F-4D97-AF65-F5344CB8AC3E}">
        <p14:creationId xmlns:p14="http://schemas.microsoft.com/office/powerpoint/2010/main" val="27446055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F6C125-4D15-4BBF-A967-ED514F93922B}"/>
              </a:ext>
            </a:extLst>
          </p:cNvPr>
          <p:cNvPicPr>
            <a:picLocks noChangeAspect="1"/>
          </p:cNvPicPr>
          <p:nvPr/>
        </p:nvPicPr>
        <p:blipFill>
          <a:blip r:embed="rId2"/>
          <a:stretch>
            <a:fillRect/>
          </a:stretch>
        </p:blipFill>
        <p:spPr>
          <a:xfrm>
            <a:off x="954157" y="1566862"/>
            <a:ext cx="9718605" cy="3724275"/>
          </a:xfrm>
          <a:prstGeom prst="rect">
            <a:avLst/>
          </a:prstGeom>
        </p:spPr>
      </p:pic>
    </p:spTree>
    <p:extLst>
      <p:ext uri="{BB962C8B-B14F-4D97-AF65-F5344CB8AC3E}">
        <p14:creationId xmlns:p14="http://schemas.microsoft.com/office/powerpoint/2010/main" val="871169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0C3D5-C864-4031-AC98-F08696E03216}"/>
              </a:ext>
            </a:extLst>
          </p:cNvPr>
          <p:cNvSpPr>
            <a:spLocks noGrp="1"/>
          </p:cNvSpPr>
          <p:nvPr>
            <p:ph type="title"/>
          </p:nvPr>
        </p:nvSpPr>
        <p:spPr/>
        <p:txBody>
          <a:bodyPr/>
          <a:lstStyle/>
          <a:p>
            <a:r>
              <a:rPr lang="en-US" dirty="0"/>
              <a:t>How is Docker used in Devops?</a:t>
            </a:r>
          </a:p>
        </p:txBody>
      </p:sp>
      <p:pic>
        <p:nvPicPr>
          <p:cNvPr id="4" name="Content Placeholder 3">
            <a:extLst>
              <a:ext uri="{FF2B5EF4-FFF2-40B4-BE49-F238E27FC236}">
                <a16:creationId xmlns:a16="http://schemas.microsoft.com/office/drawing/2014/main" id="{E2E635C4-B2C9-47E0-A509-8AE1426EFCBB}"/>
              </a:ext>
            </a:extLst>
          </p:cNvPr>
          <p:cNvPicPr>
            <a:picLocks noGrp="1" noChangeAspect="1"/>
          </p:cNvPicPr>
          <p:nvPr>
            <p:ph idx="1"/>
          </p:nvPr>
        </p:nvPicPr>
        <p:blipFill>
          <a:blip r:embed="rId2"/>
          <a:stretch>
            <a:fillRect/>
          </a:stretch>
        </p:blipFill>
        <p:spPr>
          <a:xfrm>
            <a:off x="1023731" y="1741371"/>
            <a:ext cx="9401382" cy="4188735"/>
          </a:xfrm>
          <a:prstGeom prst="rect">
            <a:avLst/>
          </a:prstGeom>
        </p:spPr>
      </p:pic>
    </p:spTree>
    <p:extLst>
      <p:ext uri="{BB962C8B-B14F-4D97-AF65-F5344CB8AC3E}">
        <p14:creationId xmlns:p14="http://schemas.microsoft.com/office/powerpoint/2010/main" val="30291136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C10CA-85D3-4C62-959B-7FD669EF31CC}"/>
              </a:ext>
            </a:extLst>
          </p:cNvPr>
          <p:cNvSpPr>
            <a:spLocks noGrp="1"/>
          </p:cNvSpPr>
          <p:nvPr>
            <p:ph type="title"/>
          </p:nvPr>
        </p:nvSpPr>
        <p:spPr/>
        <p:txBody>
          <a:bodyPr/>
          <a:lstStyle/>
          <a:p>
            <a:r>
              <a:rPr lang="en-US" dirty="0"/>
              <a:t>Docker Engine</a:t>
            </a:r>
          </a:p>
        </p:txBody>
      </p:sp>
      <p:pic>
        <p:nvPicPr>
          <p:cNvPr id="4" name="Content Placeholder 3">
            <a:extLst>
              <a:ext uri="{FF2B5EF4-FFF2-40B4-BE49-F238E27FC236}">
                <a16:creationId xmlns:a16="http://schemas.microsoft.com/office/drawing/2014/main" id="{6E723F07-7D7F-4E9E-93D6-4F8C7FEAAFF8}"/>
              </a:ext>
            </a:extLst>
          </p:cNvPr>
          <p:cNvPicPr>
            <a:picLocks noGrp="1" noChangeAspect="1"/>
          </p:cNvPicPr>
          <p:nvPr>
            <p:ph idx="1"/>
          </p:nvPr>
        </p:nvPicPr>
        <p:blipFill>
          <a:blip r:embed="rId2"/>
          <a:stretch>
            <a:fillRect/>
          </a:stretch>
        </p:blipFill>
        <p:spPr>
          <a:xfrm>
            <a:off x="1123123" y="2120106"/>
            <a:ext cx="2713382" cy="3762375"/>
          </a:xfrm>
          <a:prstGeom prst="rect">
            <a:avLst/>
          </a:prstGeom>
        </p:spPr>
      </p:pic>
      <p:pic>
        <p:nvPicPr>
          <p:cNvPr id="5" name="Picture 4">
            <a:extLst>
              <a:ext uri="{FF2B5EF4-FFF2-40B4-BE49-F238E27FC236}">
                <a16:creationId xmlns:a16="http://schemas.microsoft.com/office/drawing/2014/main" id="{9E2D6AF3-41E0-4442-94E7-2FA0EA2E0FF0}"/>
              </a:ext>
            </a:extLst>
          </p:cNvPr>
          <p:cNvPicPr>
            <a:picLocks noChangeAspect="1"/>
          </p:cNvPicPr>
          <p:nvPr/>
        </p:nvPicPr>
        <p:blipFill>
          <a:blip r:embed="rId3"/>
          <a:stretch>
            <a:fillRect/>
          </a:stretch>
        </p:blipFill>
        <p:spPr>
          <a:xfrm>
            <a:off x="4705350" y="2196547"/>
            <a:ext cx="2781300" cy="3578087"/>
          </a:xfrm>
          <a:prstGeom prst="rect">
            <a:avLst/>
          </a:prstGeom>
        </p:spPr>
      </p:pic>
    </p:spTree>
    <p:extLst>
      <p:ext uri="{BB962C8B-B14F-4D97-AF65-F5344CB8AC3E}">
        <p14:creationId xmlns:p14="http://schemas.microsoft.com/office/powerpoint/2010/main" val="39780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D6C954-412E-48AE-96B8-F486524BB5A5}"/>
              </a:ext>
            </a:extLst>
          </p:cNvPr>
          <p:cNvPicPr>
            <a:picLocks noChangeAspect="1"/>
          </p:cNvPicPr>
          <p:nvPr/>
        </p:nvPicPr>
        <p:blipFill>
          <a:blip r:embed="rId2"/>
          <a:stretch>
            <a:fillRect/>
          </a:stretch>
        </p:blipFill>
        <p:spPr>
          <a:xfrm>
            <a:off x="1331843" y="944217"/>
            <a:ext cx="8236019" cy="4380258"/>
          </a:xfrm>
          <a:prstGeom prst="rect">
            <a:avLst/>
          </a:prstGeom>
        </p:spPr>
      </p:pic>
    </p:spTree>
    <p:extLst>
      <p:ext uri="{BB962C8B-B14F-4D97-AF65-F5344CB8AC3E}">
        <p14:creationId xmlns:p14="http://schemas.microsoft.com/office/powerpoint/2010/main" val="3662022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3D350-679D-4406-BF20-6318A683B3D0}"/>
              </a:ext>
            </a:extLst>
          </p:cNvPr>
          <p:cNvSpPr>
            <a:spLocks noGrp="1"/>
          </p:cNvSpPr>
          <p:nvPr>
            <p:ph type="title"/>
          </p:nvPr>
        </p:nvSpPr>
        <p:spPr/>
        <p:txBody>
          <a:bodyPr/>
          <a:lstStyle/>
          <a:p>
            <a:r>
              <a:rPr lang="en-US" dirty="0"/>
              <a:t>Docker Images and Containers</a:t>
            </a:r>
          </a:p>
        </p:txBody>
      </p:sp>
      <p:pic>
        <p:nvPicPr>
          <p:cNvPr id="4" name="Content Placeholder 3">
            <a:extLst>
              <a:ext uri="{FF2B5EF4-FFF2-40B4-BE49-F238E27FC236}">
                <a16:creationId xmlns:a16="http://schemas.microsoft.com/office/drawing/2014/main" id="{567C3E4D-0D10-451D-AA46-7BB24E772011}"/>
              </a:ext>
            </a:extLst>
          </p:cNvPr>
          <p:cNvPicPr>
            <a:picLocks noGrp="1" noChangeAspect="1"/>
          </p:cNvPicPr>
          <p:nvPr>
            <p:ph idx="1"/>
          </p:nvPr>
        </p:nvPicPr>
        <p:blipFill>
          <a:blip r:embed="rId2"/>
          <a:stretch>
            <a:fillRect/>
          </a:stretch>
        </p:blipFill>
        <p:spPr>
          <a:xfrm>
            <a:off x="63051" y="1769165"/>
            <a:ext cx="11947824" cy="4263887"/>
          </a:xfrm>
          <a:prstGeom prst="rect">
            <a:avLst/>
          </a:prstGeom>
        </p:spPr>
      </p:pic>
    </p:spTree>
    <p:extLst>
      <p:ext uri="{BB962C8B-B14F-4D97-AF65-F5344CB8AC3E}">
        <p14:creationId xmlns:p14="http://schemas.microsoft.com/office/powerpoint/2010/main" val="357379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7FD70-AF18-4147-B3C6-76F08940ACFF}"/>
              </a:ext>
            </a:extLst>
          </p:cNvPr>
          <p:cNvPicPr>
            <a:picLocks noChangeAspect="1"/>
          </p:cNvPicPr>
          <p:nvPr/>
        </p:nvPicPr>
        <p:blipFill>
          <a:blip r:embed="rId2"/>
          <a:stretch>
            <a:fillRect/>
          </a:stretch>
        </p:blipFill>
        <p:spPr>
          <a:xfrm>
            <a:off x="736527" y="1570384"/>
            <a:ext cx="9960048" cy="3454054"/>
          </a:xfrm>
          <a:prstGeom prst="rect">
            <a:avLst/>
          </a:prstGeom>
        </p:spPr>
      </p:pic>
      <p:sp>
        <p:nvSpPr>
          <p:cNvPr id="5" name="Title 4">
            <a:extLst>
              <a:ext uri="{FF2B5EF4-FFF2-40B4-BE49-F238E27FC236}">
                <a16:creationId xmlns:a16="http://schemas.microsoft.com/office/drawing/2014/main" id="{EA861BD1-CEC8-4197-B02C-DFA90C614A08}"/>
              </a:ext>
            </a:extLst>
          </p:cNvPr>
          <p:cNvSpPr>
            <a:spLocks noGrp="1"/>
          </p:cNvSpPr>
          <p:nvPr>
            <p:ph type="title" idx="4294967295"/>
          </p:nvPr>
        </p:nvSpPr>
        <p:spPr>
          <a:xfrm>
            <a:off x="0" y="365125"/>
            <a:ext cx="10515600" cy="1325563"/>
          </a:xfrm>
        </p:spPr>
        <p:txBody>
          <a:bodyPr/>
          <a:lstStyle/>
          <a:p>
            <a:r>
              <a:rPr lang="en-US" dirty="0"/>
              <a:t>Docker Registry</a:t>
            </a:r>
          </a:p>
        </p:txBody>
      </p:sp>
    </p:spTree>
    <p:extLst>
      <p:ext uri="{BB962C8B-B14F-4D97-AF65-F5344CB8AC3E}">
        <p14:creationId xmlns:p14="http://schemas.microsoft.com/office/powerpoint/2010/main" val="3541346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4181BC-69A8-4DB5-A994-50710F55F8AC}"/>
              </a:ext>
            </a:extLst>
          </p:cNvPr>
          <p:cNvPicPr>
            <a:picLocks noChangeAspect="1"/>
          </p:cNvPicPr>
          <p:nvPr/>
        </p:nvPicPr>
        <p:blipFill>
          <a:blip r:embed="rId2"/>
          <a:stretch>
            <a:fillRect/>
          </a:stretch>
        </p:blipFill>
        <p:spPr>
          <a:xfrm>
            <a:off x="1093304" y="1457325"/>
            <a:ext cx="9003196" cy="3943350"/>
          </a:xfrm>
          <a:prstGeom prst="rect">
            <a:avLst/>
          </a:prstGeom>
        </p:spPr>
      </p:pic>
    </p:spTree>
    <p:extLst>
      <p:ext uri="{BB962C8B-B14F-4D97-AF65-F5344CB8AC3E}">
        <p14:creationId xmlns:p14="http://schemas.microsoft.com/office/powerpoint/2010/main" val="27351473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014F07-E63D-4997-96A7-3B88EBE34883}"/>
              </a:ext>
            </a:extLst>
          </p:cNvPr>
          <p:cNvPicPr>
            <a:picLocks noChangeAspect="1"/>
          </p:cNvPicPr>
          <p:nvPr/>
        </p:nvPicPr>
        <p:blipFill>
          <a:blip r:embed="rId2"/>
          <a:stretch>
            <a:fillRect/>
          </a:stretch>
        </p:blipFill>
        <p:spPr>
          <a:xfrm>
            <a:off x="2673626" y="1076325"/>
            <a:ext cx="6291470" cy="5392960"/>
          </a:xfrm>
          <a:prstGeom prst="rect">
            <a:avLst/>
          </a:prstGeom>
        </p:spPr>
      </p:pic>
    </p:spTree>
    <p:extLst>
      <p:ext uri="{BB962C8B-B14F-4D97-AF65-F5344CB8AC3E}">
        <p14:creationId xmlns:p14="http://schemas.microsoft.com/office/powerpoint/2010/main" val="17773765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2D203-F095-4573-80C2-21CB7EC28E4A}"/>
              </a:ext>
            </a:extLst>
          </p:cNvPr>
          <p:cNvPicPr>
            <a:picLocks noChangeAspect="1"/>
          </p:cNvPicPr>
          <p:nvPr/>
        </p:nvPicPr>
        <p:blipFill>
          <a:blip r:embed="rId2"/>
          <a:stretch>
            <a:fillRect/>
          </a:stretch>
        </p:blipFill>
        <p:spPr>
          <a:xfrm>
            <a:off x="1976437" y="1685925"/>
            <a:ext cx="8239125" cy="3486150"/>
          </a:xfrm>
          <a:prstGeom prst="rect">
            <a:avLst/>
          </a:prstGeom>
        </p:spPr>
      </p:pic>
    </p:spTree>
    <p:extLst>
      <p:ext uri="{BB962C8B-B14F-4D97-AF65-F5344CB8AC3E}">
        <p14:creationId xmlns:p14="http://schemas.microsoft.com/office/powerpoint/2010/main" val="32983780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182DF9-F3AC-4D57-B55B-F9A2D23AF7D4}"/>
              </a:ext>
            </a:extLst>
          </p:cNvPr>
          <p:cNvPicPr>
            <a:picLocks noChangeAspect="1"/>
          </p:cNvPicPr>
          <p:nvPr/>
        </p:nvPicPr>
        <p:blipFill>
          <a:blip r:embed="rId2"/>
          <a:stretch>
            <a:fillRect/>
          </a:stretch>
        </p:blipFill>
        <p:spPr>
          <a:xfrm>
            <a:off x="1977888" y="717739"/>
            <a:ext cx="6989900" cy="4601974"/>
          </a:xfrm>
          <a:prstGeom prst="rect">
            <a:avLst/>
          </a:prstGeom>
        </p:spPr>
      </p:pic>
    </p:spTree>
    <p:extLst>
      <p:ext uri="{BB962C8B-B14F-4D97-AF65-F5344CB8AC3E}">
        <p14:creationId xmlns:p14="http://schemas.microsoft.com/office/powerpoint/2010/main" val="2679367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5AF53-0DD9-46C3-B701-2CF7F20F5BFC}"/>
              </a:ext>
            </a:extLst>
          </p:cNvPr>
          <p:cNvSpPr>
            <a:spLocks noGrp="1"/>
          </p:cNvSpPr>
          <p:nvPr>
            <p:ph type="title"/>
          </p:nvPr>
        </p:nvSpPr>
        <p:spPr/>
        <p:txBody>
          <a:bodyPr/>
          <a:lstStyle/>
          <a:p>
            <a:r>
              <a:rPr lang="en-US" dirty="0"/>
              <a:t>Amazon ECS</a:t>
            </a:r>
          </a:p>
        </p:txBody>
      </p:sp>
      <p:sp>
        <p:nvSpPr>
          <p:cNvPr id="3" name="Content Placeholder 2">
            <a:extLst>
              <a:ext uri="{FF2B5EF4-FFF2-40B4-BE49-F238E27FC236}">
                <a16:creationId xmlns:a16="http://schemas.microsoft.com/office/drawing/2014/main" id="{7B1EE2E3-EED6-4F43-980A-C5A42A7E37D8}"/>
              </a:ext>
            </a:extLst>
          </p:cNvPr>
          <p:cNvSpPr>
            <a:spLocks noGrp="1"/>
          </p:cNvSpPr>
          <p:nvPr>
            <p:ph idx="1"/>
          </p:nvPr>
        </p:nvSpPr>
        <p:spPr/>
        <p:txBody>
          <a:bodyPr>
            <a:normAutofit fontScale="92500" lnSpcReduction="10000"/>
          </a:bodyPr>
          <a:lstStyle/>
          <a:p>
            <a:r>
              <a:rPr lang="en-US" dirty="0"/>
              <a:t>Amazon Elastic Container Service (ECS) is a highly scalable, high performance container management service that supports Docker containers and allows you to easily run applications on a managed cluster of Amazon EC2 instances. Amazon ECS eliminates the need for you to install, operate, and scale your own cluster management infrastructure. With simple API calls, you can launch and stop container-enabled applications, query the complete state of your cluster, and access many familiar features like security groups, Elastic Load Balancing, EBS volumes and IAM roles. You can use Amazon ECS to schedule the placement of containers across your cluster based on your resource needs and availability requirements. You can also integrate your own scheduler or third-party schedulers to meet business or application specific requirements.</a:t>
            </a:r>
          </a:p>
        </p:txBody>
      </p:sp>
    </p:spTree>
    <p:extLst>
      <p:ext uri="{BB962C8B-B14F-4D97-AF65-F5344CB8AC3E}">
        <p14:creationId xmlns:p14="http://schemas.microsoft.com/office/powerpoint/2010/main" val="12737565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4348B-C48B-4A0F-8C90-DA8B00F61322}"/>
              </a:ext>
            </a:extLst>
          </p:cNvPr>
          <p:cNvPicPr>
            <a:picLocks noChangeAspect="1"/>
          </p:cNvPicPr>
          <p:nvPr/>
        </p:nvPicPr>
        <p:blipFill>
          <a:blip r:embed="rId2"/>
          <a:stretch>
            <a:fillRect/>
          </a:stretch>
        </p:blipFill>
        <p:spPr>
          <a:xfrm>
            <a:off x="1729409" y="569907"/>
            <a:ext cx="6983296" cy="5323997"/>
          </a:xfrm>
          <a:prstGeom prst="rect">
            <a:avLst/>
          </a:prstGeom>
        </p:spPr>
      </p:pic>
    </p:spTree>
    <p:extLst>
      <p:ext uri="{BB962C8B-B14F-4D97-AF65-F5344CB8AC3E}">
        <p14:creationId xmlns:p14="http://schemas.microsoft.com/office/powerpoint/2010/main" val="1092257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D579507-87FC-40ED-8FAE-737BCDA30969}"/>
              </a:ext>
            </a:extLst>
          </p:cNvPr>
          <p:cNvPicPr>
            <a:picLocks noChangeAspect="1"/>
          </p:cNvPicPr>
          <p:nvPr/>
        </p:nvPicPr>
        <p:blipFill>
          <a:blip r:embed="rId2"/>
          <a:stretch>
            <a:fillRect/>
          </a:stretch>
        </p:blipFill>
        <p:spPr>
          <a:xfrm>
            <a:off x="1321904" y="1333500"/>
            <a:ext cx="9146071" cy="4191000"/>
          </a:xfrm>
          <a:prstGeom prst="rect">
            <a:avLst/>
          </a:prstGeom>
        </p:spPr>
      </p:pic>
    </p:spTree>
    <p:extLst>
      <p:ext uri="{BB962C8B-B14F-4D97-AF65-F5344CB8AC3E}">
        <p14:creationId xmlns:p14="http://schemas.microsoft.com/office/powerpoint/2010/main" val="3978003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4D31C-9AB3-4F19-8EA1-CE4252E3AC4D}"/>
              </a:ext>
            </a:extLst>
          </p:cNvPr>
          <p:cNvSpPr>
            <a:spLocks noGrp="1"/>
          </p:cNvSpPr>
          <p:nvPr>
            <p:ph type="title"/>
          </p:nvPr>
        </p:nvSpPr>
        <p:spPr/>
        <p:txBody>
          <a:bodyPr/>
          <a:lstStyle/>
          <a:p>
            <a:r>
              <a:rPr lang="en-US" dirty="0"/>
              <a:t>What is Docker ?</a:t>
            </a:r>
          </a:p>
        </p:txBody>
      </p:sp>
      <p:sp>
        <p:nvSpPr>
          <p:cNvPr id="3" name="Content Placeholder 2">
            <a:extLst>
              <a:ext uri="{FF2B5EF4-FFF2-40B4-BE49-F238E27FC236}">
                <a16:creationId xmlns:a16="http://schemas.microsoft.com/office/drawing/2014/main" id="{E8CEC79E-EBDD-4F05-89E3-1E4AAD7DB071}"/>
              </a:ext>
            </a:extLst>
          </p:cNvPr>
          <p:cNvSpPr>
            <a:spLocks noGrp="1"/>
          </p:cNvSpPr>
          <p:nvPr>
            <p:ph idx="1"/>
          </p:nvPr>
        </p:nvSpPr>
        <p:spPr/>
        <p:txBody>
          <a:bodyPr>
            <a:normAutofit lnSpcReduction="10000"/>
          </a:bodyPr>
          <a:lstStyle/>
          <a:p>
            <a:r>
              <a:rPr lang="en-US" dirty="0"/>
              <a:t>A Docker container image is a lightweight, standalone, executable package of software that includes everything needed to run an application: code, runtime, system tools, system libraries and settings.</a:t>
            </a:r>
          </a:p>
          <a:p>
            <a:r>
              <a:rPr lang="en-US" dirty="0"/>
              <a:t>Container images become containers at runtime and in the case of Docker containers - images become containers when they run on Docker Engine</a:t>
            </a:r>
          </a:p>
          <a:p>
            <a:r>
              <a:rPr lang="en-US" dirty="0"/>
              <a:t> Available for both Linux and Windows-based applications, containerized software will always run the same, regardless of the infrastructure. Containers isolate software from its environment and ensure that it works uniformly despite differences for instance between development and staging.</a:t>
            </a:r>
          </a:p>
          <a:p>
            <a:endParaRPr lang="en-US" dirty="0"/>
          </a:p>
        </p:txBody>
      </p:sp>
    </p:spTree>
    <p:extLst>
      <p:ext uri="{BB962C8B-B14F-4D97-AF65-F5344CB8AC3E}">
        <p14:creationId xmlns:p14="http://schemas.microsoft.com/office/powerpoint/2010/main" val="2689578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9F4E8-1466-4A2A-A1B3-6700C4F9F4DE}"/>
              </a:ext>
            </a:extLst>
          </p:cNvPr>
          <p:cNvSpPr>
            <a:spLocks noGrp="1"/>
          </p:cNvSpPr>
          <p:nvPr>
            <p:ph type="title"/>
          </p:nvPr>
        </p:nvSpPr>
        <p:spPr/>
        <p:txBody>
          <a:bodyPr/>
          <a:lstStyle/>
          <a:p>
            <a:r>
              <a:rPr lang="en-US" dirty="0"/>
              <a:t>Containers</a:t>
            </a:r>
          </a:p>
        </p:txBody>
      </p:sp>
      <p:sp>
        <p:nvSpPr>
          <p:cNvPr id="3" name="Content Placeholder 2">
            <a:extLst>
              <a:ext uri="{FF2B5EF4-FFF2-40B4-BE49-F238E27FC236}">
                <a16:creationId xmlns:a16="http://schemas.microsoft.com/office/drawing/2014/main" id="{98C9B318-E643-49A7-8D4C-0E1F264DD877}"/>
              </a:ext>
            </a:extLst>
          </p:cNvPr>
          <p:cNvSpPr>
            <a:spLocks noGrp="1"/>
          </p:cNvSpPr>
          <p:nvPr>
            <p:ph idx="1"/>
          </p:nvPr>
        </p:nvSpPr>
        <p:spPr/>
        <p:txBody>
          <a:bodyPr/>
          <a:lstStyle/>
          <a:p>
            <a:pPr marL="0" indent="0">
              <a:buNone/>
            </a:pPr>
            <a:endParaRPr lang="en-US" dirty="0"/>
          </a:p>
          <a:p>
            <a:r>
              <a:rPr lang="en-US" dirty="0"/>
              <a:t>Containers are an abstraction at the app layer that packages code and dependencies together. Multiple containers can run on the same machine and share the OS kernel with other containers, each running as isolated processes in user space. Containers take up less space than VMs (container images are typically tens of MBs in size), can handle more applications and require fewer VMs and Operating systems.</a:t>
            </a:r>
          </a:p>
          <a:p>
            <a:endParaRPr lang="en-US" dirty="0"/>
          </a:p>
        </p:txBody>
      </p:sp>
    </p:spTree>
    <p:extLst>
      <p:ext uri="{BB962C8B-B14F-4D97-AF65-F5344CB8AC3E}">
        <p14:creationId xmlns:p14="http://schemas.microsoft.com/office/powerpoint/2010/main" val="12741645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5C438D2-555A-41A1-9859-AF1CB7A00903}"/>
              </a:ext>
            </a:extLst>
          </p:cNvPr>
          <p:cNvPicPr>
            <a:picLocks noChangeAspect="1"/>
          </p:cNvPicPr>
          <p:nvPr/>
        </p:nvPicPr>
        <p:blipFill>
          <a:blip r:embed="rId2"/>
          <a:stretch>
            <a:fillRect/>
          </a:stretch>
        </p:blipFill>
        <p:spPr>
          <a:xfrm>
            <a:off x="1679713" y="876300"/>
            <a:ext cx="7750037" cy="5105400"/>
          </a:xfrm>
          <a:prstGeom prst="rect">
            <a:avLst/>
          </a:prstGeom>
        </p:spPr>
      </p:pic>
    </p:spTree>
    <p:extLst>
      <p:ext uri="{BB962C8B-B14F-4D97-AF65-F5344CB8AC3E}">
        <p14:creationId xmlns:p14="http://schemas.microsoft.com/office/powerpoint/2010/main" val="752375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4EB047-4C0A-45E6-BC6E-30C8B2FABAFE}"/>
              </a:ext>
            </a:extLst>
          </p:cNvPr>
          <p:cNvPicPr>
            <a:picLocks noChangeAspect="1"/>
          </p:cNvPicPr>
          <p:nvPr/>
        </p:nvPicPr>
        <p:blipFill>
          <a:blip r:embed="rId2"/>
          <a:stretch>
            <a:fillRect/>
          </a:stretch>
        </p:blipFill>
        <p:spPr>
          <a:xfrm>
            <a:off x="1371600" y="1957387"/>
            <a:ext cx="9704890" cy="3499196"/>
          </a:xfrm>
          <a:prstGeom prst="rect">
            <a:avLst/>
          </a:prstGeom>
        </p:spPr>
      </p:pic>
    </p:spTree>
    <p:extLst>
      <p:ext uri="{BB962C8B-B14F-4D97-AF65-F5344CB8AC3E}">
        <p14:creationId xmlns:p14="http://schemas.microsoft.com/office/powerpoint/2010/main" val="419424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354</Words>
  <Application>Microsoft Office PowerPoint</Application>
  <PresentationFormat>Widescreen</PresentationFormat>
  <Paragraphs>15</Paragraphs>
  <Slides>32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What is Docker ?</vt:lpstr>
      <vt:lpstr>Containers</vt:lpstr>
      <vt:lpstr>PowerPoint Presentation</vt:lpstr>
      <vt:lpstr>PowerPoint Presentation</vt:lpstr>
      <vt:lpstr>Advantages for the Development Team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is Docker used in Devops?</vt:lpstr>
      <vt:lpstr>Docker Engine</vt:lpstr>
      <vt:lpstr>PowerPoint Presentation</vt:lpstr>
      <vt:lpstr>Docker Images and Containers</vt:lpstr>
      <vt:lpstr>Docker Registry</vt:lpstr>
      <vt:lpstr>PowerPoint Presentation</vt:lpstr>
      <vt:lpstr>PowerPoint Presentation</vt:lpstr>
      <vt:lpstr>PowerPoint Presentation</vt:lpstr>
      <vt:lpstr>Amazon ECS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Nyamtulla, Syed SBOBNG-ITV/ITK</dc:creator>
  <cp:lastModifiedBy>Nyamtulla, Syed SBOBNG-ITV/ITK</cp:lastModifiedBy>
  <cp:revision>11</cp:revision>
  <dcterms:created xsi:type="dcterms:W3CDTF">2018-09-10T16:22:55Z</dcterms:created>
  <dcterms:modified xsi:type="dcterms:W3CDTF">2018-09-10T18:30:18Z</dcterms:modified>
</cp:coreProperties>
</file>